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  <p:sldMasterId id="2147483665" r:id="rId2"/>
    <p:sldMasterId id="2147483667" r:id="rId3"/>
  </p:sldMasterIdLst>
  <p:notesMasterIdLst>
    <p:notesMasterId r:id="rId5"/>
  </p:notesMasterIdLst>
  <p:handoutMasterIdLst>
    <p:handoutMasterId r:id="rId6"/>
  </p:handoutMasterIdLst>
  <p:sldIdLst>
    <p:sldId id="261" r:id="rId4"/>
  </p:sldIdLst>
  <p:sldSz cx="7562850" cy="10688638"/>
  <p:notesSz cx="6783388" cy="9926638"/>
  <p:defaultTextStyle>
    <a:defPPr>
      <a:defRPr lang="en-US"/>
    </a:defPPr>
    <a:lvl1pPr marL="0" algn="l" defTabSz="995507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1pPr>
    <a:lvl2pPr marL="497754" algn="l" defTabSz="995507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2pPr>
    <a:lvl3pPr marL="995507" algn="l" defTabSz="995507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3pPr>
    <a:lvl4pPr marL="1493261" algn="l" defTabSz="995507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4pPr>
    <a:lvl5pPr marL="1991015" algn="l" defTabSz="995507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5pPr>
    <a:lvl6pPr marL="2488768" algn="l" defTabSz="995507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6pPr>
    <a:lvl7pPr marL="2986522" algn="l" defTabSz="995507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7pPr>
    <a:lvl8pPr marL="3484275" algn="l" defTabSz="995507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8pPr>
    <a:lvl9pPr marL="3982029" algn="l" defTabSz="995507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3367">
          <p15:clr>
            <a:srgbClr val="A4A3A4"/>
          </p15:clr>
        </p15:guide>
        <p15:guide id="2" pos="2382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9CC"/>
    <a:srgbClr val="009999"/>
    <a:srgbClr val="993399"/>
    <a:srgbClr val="FF0099"/>
    <a:srgbClr val="FF33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34567" autoAdjust="0"/>
    <p:restoredTop sz="86447" autoAdjust="0"/>
  </p:normalViewPr>
  <p:slideViewPr>
    <p:cSldViewPr>
      <p:cViewPr>
        <p:scale>
          <a:sx n="43" d="100"/>
          <a:sy n="43" d="100"/>
        </p:scale>
        <p:origin x="-2676" y="-996"/>
      </p:cViewPr>
      <p:guideLst>
        <p:guide orient="horz" pos="3367"/>
        <p:guide pos="2382"/>
      </p:guideLst>
    </p:cSldViewPr>
  </p:slideViewPr>
  <p:outlineViewPr>
    <p:cViewPr>
      <p:scale>
        <a:sx n="33" d="100"/>
        <a:sy n="33" d="100"/>
      </p:scale>
      <p:origin x="222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99" d="100"/>
          <a:sy n="99" d="100"/>
        </p:scale>
        <p:origin x="4272" y="1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5" Type="http://schemas.openxmlformats.org/officeDocument/2006/relationships/notesMaster" Target="notesMasters/notesMaster1.xml"/><Relationship Id="rId10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39468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2350" y="0"/>
            <a:ext cx="2939468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B41D1FA-A87F-894F-B7CB-4D5B982C310F}" type="datetimeFigureOut">
              <a:rPr lang="en-US" smtClean="0"/>
              <a:t>5/18/2026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39468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2350" y="9428584"/>
            <a:ext cx="2939468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EF0083C-B109-0D4A-A5A7-84518644E6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257146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39468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2350" y="0"/>
            <a:ext cx="2939468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E1F62C-9789-424B-88E1-E2FA27F11822}" type="datetimeFigureOut">
              <a:rPr lang="en-GB" smtClean="0"/>
              <a:t>18/05/2026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074863" y="744538"/>
            <a:ext cx="2633662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8339" y="4715153"/>
            <a:ext cx="542671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39468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2350" y="9428583"/>
            <a:ext cx="2939468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73F3CBD-85B3-4086-8412-6DC61E75595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742916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95507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1pPr>
    <a:lvl2pPr marL="497754" algn="l" defTabSz="995507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2pPr>
    <a:lvl3pPr marL="995507" algn="l" defTabSz="995507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3pPr>
    <a:lvl4pPr marL="1493261" algn="l" defTabSz="995507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4pPr>
    <a:lvl5pPr marL="1991015" algn="l" defTabSz="995507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5pPr>
    <a:lvl6pPr marL="2488768" algn="l" defTabSz="995507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6pPr>
    <a:lvl7pPr marL="2986522" algn="l" defTabSz="995507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7pPr>
    <a:lvl8pPr marL="3484275" algn="l" defTabSz="995507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8pPr>
    <a:lvl9pPr marL="3982029" algn="l" defTabSz="995507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950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3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3F3CBD-85B3-4086-8412-6DC61E755951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55847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idx="1"/>
          </p:nvPr>
        </p:nvSpPr>
        <p:spPr>
          <a:xfrm>
            <a:off x="416920" y="3588426"/>
            <a:ext cx="6620267" cy="5174566"/>
          </a:xfrm>
          <a:prstGeom prst="rect">
            <a:avLst/>
          </a:prstGeom>
        </p:spPr>
        <p:txBody>
          <a:bodyPr vert="horz" lIns="113558" tIns="56779" rIns="113558" bIns="56779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718705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idx="1"/>
          </p:nvPr>
        </p:nvSpPr>
        <p:spPr>
          <a:xfrm>
            <a:off x="416920" y="7597536"/>
            <a:ext cx="6620267" cy="1320851"/>
          </a:xfrm>
          <a:prstGeom prst="rect">
            <a:avLst/>
          </a:prstGeom>
        </p:spPr>
        <p:txBody>
          <a:bodyPr vert="horz" lIns="113558" tIns="56779" rIns="113558" bIns="56779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730473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idx="1"/>
          </p:nvPr>
        </p:nvSpPr>
        <p:spPr>
          <a:xfrm>
            <a:off x="416920" y="7597536"/>
            <a:ext cx="6620267" cy="1320851"/>
          </a:xfrm>
          <a:prstGeom prst="rect">
            <a:avLst/>
          </a:prstGeom>
        </p:spPr>
        <p:txBody>
          <a:bodyPr vert="horz" lIns="113558" tIns="56779" rIns="113558" bIns="56779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902015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.png"/><Relationship Id="rId4" Type="http://schemas.openxmlformats.org/officeDocument/2006/relationships/image" Target="../media/image4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Barts-Health-NHS-Trust-–-CMYK-BLUE.png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3869" y="361007"/>
            <a:ext cx="1309686" cy="773488"/>
          </a:xfrm>
          <a:prstGeom prst="rect">
            <a:avLst/>
          </a:prstGeom>
        </p:spPr>
      </p:pic>
      <p:sp>
        <p:nvSpPr>
          <p:cNvPr id="16" name="Title Placeholder 1"/>
          <p:cNvSpPr>
            <a:spLocks noGrp="1"/>
          </p:cNvSpPr>
          <p:nvPr>
            <p:ph type="title"/>
          </p:nvPr>
        </p:nvSpPr>
        <p:spPr>
          <a:xfrm>
            <a:off x="404465" y="1748262"/>
            <a:ext cx="6632722" cy="1731327"/>
          </a:xfrm>
          <a:prstGeom prst="rect">
            <a:avLst/>
          </a:prstGeom>
        </p:spPr>
        <p:txBody>
          <a:bodyPr vert="horz" lIns="113558" tIns="56779" rIns="113558" bIns="56779" rtlCol="0" anchor="t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7" name="Text Placeholder 2"/>
          <p:cNvSpPr>
            <a:spLocks noGrp="1"/>
          </p:cNvSpPr>
          <p:nvPr>
            <p:ph type="body" idx="1"/>
          </p:nvPr>
        </p:nvSpPr>
        <p:spPr>
          <a:xfrm>
            <a:off x="416920" y="3588426"/>
            <a:ext cx="6620267" cy="5174566"/>
          </a:xfrm>
          <a:prstGeom prst="rect">
            <a:avLst/>
          </a:prstGeom>
        </p:spPr>
        <p:txBody>
          <a:bodyPr vert="horz" lIns="113558" tIns="56779" rIns="113558" bIns="56779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011355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</p:sldLayoutIdLst>
  <p:txStyles>
    <p:titleStyle>
      <a:lvl1pPr algn="l" defTabSz="995507" rtl="0" eaLnBrk="1" latinLnBrk="0" hangingPunct="1">
        <a:spcBef>
          <a:spcPct val="0"/>
        </a:spcBef>
        <a:buNone/>
        <a:defRPr sz="5200" kern="1200">
          <a:solidFill>
            <a:schemeClr val="bg2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0" indent="0" algn="l" defTabSz="995507" rtl="0" eaLnBrk="1" latinLnBrk="0" hangingPunct="1">
        <a:spcBef>
          <a:spcPct val="20000"/>
        </a:spcBef>
        <a:buFont typeface="Arial" pitchFamily="34" charset="0"/>
        <a:buNone/>
        <a:defRPr sz="35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808850" indent="-311096" algn="l" defTabSz="995507" rtl="0" eaLnBrk="1" latinLnBrk="0" hangingPunct="1">
        <a:spcBef>
          <a:spcPct val="20000"/>
        </a:spcBef>
        <a:buFont typeface="Arial" pitchFamily="34" charset="0"/>
        <a:buChar char="–"/>
        <a:defRPr sz="3000" kern="1200">
          <a:solidFill>
            <a:schemeClr val="tx1"/>
          </a:solidFill>
          <a:latin typeface="+mn-lt"/>
          <a:ea typeface="+mn-ea"/>
          <a:cs typeface="+mn-cs"/>
        </a:defRPr>
      </a:lvl2pPr>
      <a:lvl3pPr marL="1244384" indent="-248877" algn="l" defTabSz="995507" rtl="0" eaLnBrk="1" latinLnBrk="0" hangingPunct="1">
        <a:spcBef>
          <a:spcPct val="20000"/>
        </a:spcBef>
        <a:buFont typeface="Arial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3pPr>
      <a:lvl4pPr marL="1742138" indent="-248877" algn="l" defTabSz="995507" rtl="0" eaLnBrk="1" latinLnBrk="0" hangingPunct="1">
        <a:spcBef>
          <a:spcPct val="20000"/>
        </a:spcBef>
        <a:buFont typeface="Arial" pitchFamily="34" charset="0"/>
        <a:buChar char="–"/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2239891" indent="-248877" algn="l" defTabSz="995507" rtl="0" eaLnBrk="1" latinLnBrk="0" hangingPunct="1">
        <a:spcBef>
          <a:spcPct val="20000"/>
        </a:spcBef>
        <a:buFont typeface="Arial" pitchFamily="34" charset="0"/>
        <a:buChar char="»"/>
        <a:defRPr sz="2200" kern="1200">
          <a:solidFill>
            <a:schemeClr val="tx1"/>
          </a:solidFill>
          <a:latin typeface="+mn-lt"/>
          <a:ea typeface="+mn-ea"/>
          <a:cs typeface="+mn-cs"/>
        </a:defRPr>
      </a:lvl5pPr>
      <a:lvl6pPr marL="2737645" indent="-248877" algn="l" defTabSz="995507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235399" indent="-248877" algn="l" defTabSz="995507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733152" indent="-248877" algn="l" defTabSz="995507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230906" indent="-248877" algn="l" defTabSz="995507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95507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97754" algn="l" defTabSz="995507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95507" algn="l" defTabSz="995507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493261" algn="l" defTabSz="995507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991015" algn="l" defTabSz="995507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488768" algn="l" defTabSz="995507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86522" algn="l" defTabSz="995507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84275" algn="l" defTabSz="995507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982029" algn="l" defTabSz="995507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Placeholder 1"/>
          <p:cNvSpPr>
            <a:spLocks noGrp="1"/>
          </p:cNvSpPr>
          <p:nvPr>
            <p:ph type="title"/>
          </p:nvPr>
        </p:nvSpPr>
        <p:spPr>
          <a:xfrm>
            <a:off x="404465" y="5810502"/>
            <a:ext cx="6632722" cy="1731327"/>
          </a:xfrm>
          <a:prstGeom prst="rect">
            <a:avLst/>
          </a:prstGeom>
        </p:spPr>
        <p:txBody>
          <a:bodyPr vert="horz" lIns="113558" tIns="56779" rIns="113558" bIns="56779" rtlCol="0" anchor="t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7" name="Text Placeholder 2"/>
          <p:cNvSpPr>
            <a:spLocks noGrp="1"/>
          </p:cNvSpPr>
          <p:nvPr>
            <p:ph type="body" idx="1"/>
          </p:nvPr>
        </p:nvSpPr>
        <p:spPr>
          <a:xfrm>
            <a:off x="416920" y="7650666"/>
            <a:ext cx="6620267" cy="2222077"/>
          </a:xfrm>
          <a:prstGeom prst="rect">
            <a:avLst/>
          </a:prstGeom>
        </p:spPr>
        <p:txBody>
          <a:bodyPr vert="horz" lIns="113558" tIns="56779" rIns="113558" bIns="56779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5" name="Picture 4" descr="Barts-Health-NHS-Trust-–-CMYK-BLUE.png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3869" y="361007"/>
            <a:ext cx="1309686" cy="773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95549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</p:sldLayoutIdLst>
  <p:txStyles>
    <p:titleStyle>
      <a:lvl1pPr algn="l" defTabSz="995507" rtl="0" eaLnBrk="1" latinLnBrk="0" hangingPunct="1">
        <a:spcBef>
          <a:spcPct val="0"/>
        </a:spcBef>
        <a:buNone/>
        <a:defRPr sz="5200" kern="1200">
          <a:solidFill>
            <a:schemeClr val="bg2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0" indent="0" algn="l" defTabSz="995507" rtl="0" eaLnBrk="1" latinLnBrk="0" hangingPunct="1">
        <a:spcBef>
          <a:spcPct val="20000"/>
        </a:spcBef>
        <a:buFont typeface="Arial" pitchFamily="34" charset="0"/>
        <a:buNone/>
        <a:defRPr sz="35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808850" indent="-311096" algn="l" defTabSz="995507" rtl="0" eaLnBrk="1" latinLnBrk="0" hangingPunct="1">
        <a:spcBef>
          <a:spcPct val="20000"/>
        </a:spcBef>
        <a:buFont typeface="Arial" pitchFamily="34" charset="0"/>
        <a:buChar char="–"/>
        <a:defRPr sz="3000" kern="1200">
          <a:solidFill>
            <a:schemeClr val="tx1"/>
          </a:solidFill>
          <a:latin typeface="+mn-lt"/>
          <a:ea typeface="+mn-ea"/>
          <a:cs typeface="+mn-cs"/>
        </a:defRPr>
      </a:lvl2pPr>
      <a:lvl3pPr marL="1244384" indent="-248877" algn="l" defTabSz="995507" rtl="0" eaLnBrk="1" latinLnBrk="0" hangingPunct="1">
        <a:spcBef>
          <a:spcPct val="20000"/>
        </a:spcBef>
        <a:buFont typeface="Arial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3pPr>
      <a:lvl4pPr marL="1742138" indent="-248877" algn="l" defTabSz="995507" rtl="0" eaLnBrk="1" latinLnBrk="0" hangingPunct="1">
        <a:spcBef>
          <a:spcPct val="20000"/>
        </a:spcBef>
        <a:buFont typeface="Arial" pitchFamily="34" charset="0"/>
        <a:buChar char="–"/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2239891" indent="-248877" algn="l" defTabSz="995507" rtl="0" eaLnBrk="1" latinLnBrk="0" hangingPunct="1">
        <a:spcBef>
          <a:spcPct val="20000"/>
        </a:spcBef>
        <a:buFont typeface="Arial" pitchFamily="34" charset="0"/>
        <a:buChar char="»"/>
        <a:defRPr sz="2200" kern="1200">
          <a:solidFill>
            <a:schemeClr val="tx1"/>
          </a:solidFill>
          <a:latin typeface="+mn-lt"/>
          <a:ea typeface="+mn-ea"/>
          <a:cs typeface="+mn-cs"/>
        </a:defRPr>
      </a:lvl5pPr>
      <a:lvl6pPr marL="2737645" indent="-248877" algn="l" defTabSz="995507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235399" indent="-248877" algn="l" defTabSz="995507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733152" indent="-248877" algn="l" defTabSz="995507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230906" indent="-248877" algn="l" defTabSz="995507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95507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97754" algn="l" defTabSz="995507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95507" algn="l" defTabSz="995507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493261" algn="l" defTabSz="995507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991015" algn="l" defTabSz="995507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488768" algn="l" defTabSz="995507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86522" algn="l" defTabSz="995507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84275" algn="l" defTabSz="995507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982029" algn="l" defTabSz="995507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Placeholder 1"/>
          <p:cNvSpPr>
            <a:spLocks noGrp="1"/>
          </p:cNvSpPr>
          <p:nvPr>
            <p:ph type="title"/>
          </p:nvPr>
        </p:nvSpPr>
        <p:spPr>
          <a:xfrm>
            <a:off x="404465" y="5810502"/>
            <a:ext cx="6632722" cy="1731327"/>
          </a:xfrm>
          <a:prstGeom prst="rect">
            <a:avLst/>
          </a:prstGeom>
        </p:spPr>
        <p:txBody>
          <a:bodyPr vert="horz" lIns="113558" tIns="56779" rIns="113558" bIns="56779" rtlCol="0" anchor="t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7" name="Text Placeholder 2"/>
          <p:cNvSpPr>
            <a:spLocks noGrp="1"/>
          </p:cNvSpPr>
          <p:nvPr>
            <p:ph type="body" idx="1"/>
          </p:nvPr>
        </p:nvSpPr>
        <p:spPr>
          <a:xfrm>
            <a:off x="416920" y="7650666"/>
            <a:ext cx="6620267" cy="2222077"/>
          </a:xfrm>
          <a:prstGeom prst="rect">
            <a:avLst/>
          </a:prstGeom>
        </p:spPr>
        <p:txBody>
          <a:bodyPr vert="horz" lIns="113558" tIns="56779" rIns="113558" bIns="56779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3" name="Picture 2" descr="barts_day4_040416_0126.jpg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35" b="13553"/>
          <a:stretch/>
        </p:blipFill>
        <p:spPr>
          <a:xfrm>
            <a:off x="0" y="1600555"/>
            <a:ext cx="7562850" cy="4045239"/>
          </a:xfrm>
          <a:prstGeom prst="rect">
            <a:avLst/>
          </a:prstGeom>
        </p:spPr>
      </p:pic>
      <p:pic>
        <p:nvPicPr>
          <p:cNvPr id="7" name="Picture 6" descr="Barts-Health-NHS-Trust-–-CMYK-BLUE.png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3869" y="361007"/>
            <a:ext cx="1309686" cy="773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75165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</p:sldLayoutIdLst>
  <p:txStyles>
    <p:titleStyle>
      <a:lvl1pPr algn="l" defTabSz="995507" rtl="0" eaLnBrk="1" latinLnBrk="0" hangingPunct="1">
        <a:spcBef>
          <a:spcPct val="0"/>
        </a:spcBef>
        <a:buNone/>
        <a:defRPr sz="5200" kern="1200">
          <a:solidFill>
            <a:schemeClr val="bg2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0" indent="0" algn="l" defTabSz="995507" rtl="0" eaLnBrk="1" latinLnBrk="0" hangingPunct="1">
        <a:spcBef>
          <a:spcPct val="20000"/>
        </a:spcBef>
        <a:buFont typeface="Arial" pitchFamily="34" charset="0"/>
        <a:buNone/>
        <a:defRPr sz="35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808850" indent="-311096" algn="l" defTabSz="995507" rtl="0" eaLnBrk="1" latinLnBrk="0" hangingPunct="1">
        <a:spcBef>
          <a:spcPct val="20000"/>
        </a:spcBef>
        <a:buFont typeface="Arial" pitchFamily="34" charset="0"/>
        <a:buChar char="–"/>
        <a:defRPr sz="3000" kern="1200">
          <a:solidFill>
            <a:schemeClr val="tx1"/>
          </a:solidFill>
          <a:latin typeface="+mn-lt"/>
          <a:ea typeface="+mn-ea"/>
          <a:cs typeface="+mn-cs"/>
        </a:defRPr>
      </a:lvl2pPr>
      <a:lvl3pPr marL="1244384" indent="-248877" algn="l" defTabSz="995507" rtl="0" eaLnBrk="1" latinLnBrk="0" hangingPunct="1">
        <a:spcBef>
          <a:spcPct val="20000"/>
        </a:spcBef>
        <a:buFont typeface="Arial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3pPr>
      <a:lvl4pPr marL="1742138" indent="-248877" algn="l" defTabSz="995507" rtl="0" eaLnBrk="1" latinLnBrk="0" hangingPunct="1">
        <a:spcBef>
          <a:spcPct val="20000"/>
        </a:spcBef>
        <a:buFont typeface="Arial" pitchFamily="34" charset="0"/>
        <a:buChar char="–"/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2239891" indent="-248877" algn="l" defTabSz="995507" rtl="0" eaLnBrk="1" latinLnBrk="0" hangingPunct="1">
        <a:spcBef>
          <a:spcPct val="20000"/>
        </a:spcBef>
        <a:buFont typeface="Arial" pitchFamily="34" charset="0"/>
        <a:buChar char="»"/>
        <a:defRPr sz="2200" kern="1200">
          <a:solidFill>
            <a:schemeClr val="tx1"/>
          </a:solidFill>
          <a:latin typeface="+mn-lt"/>
          <a:ea typeface="+mn-ea"/>
          <a:cs typeface="+mn-cs"/>
        </a:defRPr>
      </a:lvl5pPr>
      <a:lvl6pPr marL="2737645" indent="-248877" algn="l" defTabSz="995507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235399" indent="-248877" algn="l" defTabSz="995507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733152" indent="-248877" algn="l" defTabSz="995507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230906" indent="-248877" algn="l" defTabSz="995507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95507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97754" algn="l" defTabSz="995507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95507" algn="l" defTabSz="995507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493261" algn="l" defTabSz="995507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991015" algn="l" defTabSz="995507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488768" algn="l" defTabSz="995507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86522" algn="l" defTabSz="995507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84275" algn="l" defTabSz="995507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982029" algn="l" defTabSz="995507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97049" y="879823"/>
            <a:ext cx="6632722" cy="1080120"/>
          </a:xfrm>
        </p:spPr>
        <p:txBody>
          <a:bodyPr/>
          <a:lstStyle/>
          <a:p>
            <a:pPr algn="ctr"/>
            <a:r>
              <a:rPr lang="en-US" dirty="0"/>
              <a:t>  </a:t>
            </a:r>
            <a:r>
              <a:rPr lang="en-US" dirty="0">
                <a:solidFill>
                  <a:srgbClr val="0099CC"/>
                </a:solidFill>
              </a:rPr>
              <a:t>Alteplase 50 mg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69057" y="6496447"/>
            <a:ext cx="6620267" cy="2520280"/>
          </a:xfrm>
        </p:spPr>
        <p:txBody>
          <a:bodyPr/>
          <a:lstStyle/>
          <a:p>
            <a:pPr algn="ctr"/>
            <a:r>
              <a:rPr lang="en-US" sz="1600" b="1" dirty="0">
                <a:solidFill>
                  <a:srgbClr val="FF0000"/>
                </a:solidFill>
              </a:rPr>
              <a:t>F</a:t>
            </a:r>
            <a:r>
              <a:rPr lang="en-GB" sz="1600" b="1" dirty="0">
                <a:solidFill>
                  <a:srgbClr val="FF0000"/>
                </a:solidFill>
              </a:rPr>
              <a:t>or suspected or confirmed massive PE in cardiac arrest give</a:t>
            </a:r>
          </a:p>
          <a:p>
            <a:pPr algn="ctr"/>
            <a:r>
              <a:rPr lang="en-GB" sz="1600" b="1" dirty="0"/>
              <a:t>50 mg Alteplase IV bolus in 50 ml of water for injections </a:t>
            </a:r>
          </a:p>
          <a:p>
            <a:pPr algn="ctr"/>
            <a:r>
              <a:rPr lang="en-GB" sz="1000" dirty="0"/>
              <a:t>British Thoracic Society guidelines for the management of suspected acute pulmonary embolism (Thorax, 2003) </a:t>
            </a:r>
          </a:p>
          <a:p>
            <a:pPr algn="ctr"/>
            <a:endParaRPr lang="en-GB" sz="1600" dirty="0"/>
          </a:p>
          <a:p>
            <a:pPr algn="ctr"/>
            <a:r>
              <a:rPr lang="en-GB" sz="1600" b="1" dirty="0"/>
              <a:t>Alteplase 50 mg is kept at </a:t>
            </a:r>
            <a:r>
              <a:rPr lang="en-GB" sz="1600" b="1" dirty="0" err="1"/>
              <a:t>Whipps</a:t>
            </a:r>
            <a:r>
              <a:rPr lang="en-GB" sz="1600" b="1" dirty="0"/>
              <a:t> Cross Hospital in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b="1" dirty="0" smtClean="0">
                <a:solidFill>
                  <a:srgbClr val="FF0000"/>
                </a:solidFill>
              </a:rPr>
              <a:t>ED</a:t>
            </a:r>
            <a:r>
              <a:rPr lang="en-GB" sz="1600" b="1" dirty="0" smtClean="0">
                <a:solidFill>
                  <a:srgbClr val="FF0000"/>
                </a:solidFill>
              </a:rPr>
              <a:t> </a:t>
            </a:r>
            <a:r>
              <a:rPr lang="en-GB" sz="1600" b="1" dirty="0">
                <a:solidFill>
                  <a:srgbClr val="FF0000"/>
                </a:solidFill>
              </a:rPr>
              <a:t>Resus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b="1" dirty="0">
                <a:solidFill>
                  <a:srgbClr val="FF0000"/>
                </a:solidFill>
              </a:rPr>
              <a:t>Elizabeth ward </a:t>
            </a:r>
            <a:r>
              <a:rPr lang="en-GB" sz="1600" b="1" dirty="0" smtClean="0">
                <a:solidFill>
                  <a:srgbClr val="FF0000"/>
                </a:solidFill>
              </a:rPr>
              <a:t>- </a:t>
            </a:r>
            <a:r>
              <a:rPr lang="en-GB" sz="1600" b="1" dirty="0" smtClean="0">
                <a:solidFill>
                  <a:srgbClr val="FF0000"/>
                </a:solidFill>
              </a:rPr>
              <a:t>ground floor, Junction 12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b="1" smtClean="0">
                <a:solidFill>
                  <a:srgbClr val="FF0000"/>
                </a:solidFill>
              </a:rPr>
              <a:t>AAU</a:t>
            </a:r>
            <a:endParaRPr lang="en-GB" sz="1400" dirty="0">
              <a:solidFill>
                <a:srgbClr val="FF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b="1" dirty="0" smtClean="0">
                <a:solidFill>
                  <a:srgbClr val="FF0000"/>
                </a:solidFill>
              </a:rPr>
              <a:t>ICU </a:t>
            </a:r>
            <a:r>
              <a:rPr lang="en-GB" sz="1600" b="1" dirty="0">
                <a:solidFill>
                  <a:srgbClr val="FF0000"/>
                </a:solidFill>
              </a:rPr>
              <a:t>G</a:t>
            </a:r>
            <a:r>
              <a:rPr lang="en-GB" sz="1600" b="1" dirty="0" smtClean="0">
                <a:solidFill>
                  <a:srgbClr val="FF0000"/>
                </a:solidFill>
              </a:rPr>
              <a:t>round </a:t>
            </a:r>
            <a:r>
              <a:rPr lang="en-GB" sz="1600" b="1" dirty="0" err="1" smtClean="0">
                <a:solidFill>
                  <a:srgbClr val="FF0000"/>
                </a:solidFill>
              </a:rPr>
              <a:t>Foor</a:t>
            </a:r>
            <a:r>
              <a:rPr lang="en-GB" sz="1600" b="1" dirty="0" smtClean="0">
                <a:solidFill>
                  <a:srgbClr val="FF0000"/>
                </a:solidFill>
              </a:rPr>
              <a:t>, </a:t>
            </a:r>
            <a:r>
              <a:rPr lang="en-GB" sz="1600" b="1" dirty="0">
                <a:solidFill>
                  <a:srgbClr val="FF0000"/>
                </a:solidFill>
              </a:rPr>
              <a:t>Junction 11 </a:t>
            </a:r>
            <a:endParaRPr lang="en-GB" sz="1400" dirty="0">
              <a:solidFill>
                <a:srgbClr val="FF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400" dirty="0">
              <a:solidFill>
                <a:srgbClr val="FF0000"/>
              </a:solidFill>
            </a:endParaRPr>
          </a:p>
          <a:p>
            <a:pPr algn="ctr"/>
            <a:r>
              <a:rPr lang="en-GB" sz="1200" b="1" dirty="0">
                <a:solidFill>
                  <a:srgbClr val="0099CC"/>
                </a:solidFill>
              </a:rPr>
              <a:t>Barts Health: Safe and compassionate care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1426" y="1887935"/>
            <a:ext cx="5112568" cy="44960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97048" y="303759"/>
            <a:ext cx="336726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Resuscitation Service  October 2017</a:t>
            </a:r>
          </a:p>
        </p:txBody>
      </p:sp>
    </p:spTree>
    <p:extLst>
      <p:ext uri="{BB962C8B-B14F-4D97-AF65-F5344CB8AC3E}">
        <p14:creationId xmlns:p14="http://schemas.microsoft.com/office/powerpoint/2010/main" val="4056518048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NHS BH">
      <a:dk1>
        <a:srgbClr val="000000"/>
      </a:dk1>
      <a:lt1>
        <a:srgbClr val="FFFFFF"/>
      </a:lt1>
      <a:dk2>
        <a:srgbClr val="001B76"/>
      </a:dk2>
      <a:lt2>
        <a:srgbClr val="005EB8"/>
      </a:lt2>
      <a:accent1>
        <a:srgbClr val="1398C5"/>
      </a:accent1>
      <a:accent2>
        <a:srgbClr val="64B704"/>
      </a:accent2>
      <a:accent3>
        <a:srgbClr val="139687"/>
      </a:accent3>
      <a:accent4>
        <a:srgbClr val="627380"/>
      </a:accent4>
      <a:accent5>
        <a:srgbClr val="250160"/>
      </a:accent5>
      <a:accent6>
        <a:srgbClr val="770129"/>
      </a:accent6>
      <a:hlink>
        <a:srgbClr val="E97807"/>
      </a:hlink>
      <a:folHlink>
        <a:srgbClr val="FAE009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Custom Design">
  <a:themeElements>
    <a:clrScheme name="NHS BH">
      <a:dk1>
        <a:srgbClr val="000000"/>
      </a:dk1>
      <a:lt1>
        <a:srgbClr val="FFFFFF"/>
      </a:lt1>
      <a:dk2>
        <a:srgbClr val="001B76"/>
      </a:dk2>
      <a:lt2>
        <a:srgbClr val="005EB8"/>
      </a:lt2>
      <a:accent1>
        <a:srgbClr val="1398C5"/>
      </a:accent1>
      <a:accent2>
        <a:srgbClr val="64B704"/>
      </a:accent2>
      <a:accent3>
        <a:srgbClr val="139687"/>
      </a:accent3>
      <a:accent4>
        <a:srgbClr val="627380"/>
      </a:accent4>
      <a:accent5>
        <a:srgbClr val="250160"/>
      </a:accent5>
      <a:accent6>
        <a:srgbClr val="770129"/>
      </a:accent6>
      <a:hlink>
        <a:srgbClr val="E97807"/>
      </a:hlink>
      <a:folHlink>
        <a:srgbClr val="FAE009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Custom Design">
  <a:themeElements>
    <a:clrScheme name="NHS BH">
      <a:dk1>
        <a:srgbClr val="000000"/>
      </a:dk1>
      <a:lt1>
        <a:srgbClr val="FFFFFF"/>
      </a:lt1>
      <a:dk2>
        <a:srgbClr val="001B76"/>
      </a:dk2>
      <a:lt2>
        <a:srgbClr val="005EB8"/>
      </a:lt2>
      <a:accent1>
        <a:srgbClr val="1398C5"/>
      </a:accent1>
      <a:accent2>
        <a:srgbClr val="64B704"/>
      </a:accent2>
      <a:accent3>
        <a:srgbClr val="139687"/>
      </a:accent3>
      <a:accent4>
        <a:srgbClr val="627380"/>
      </a:accent4>
      <a:accent5>
        <a:srgbClr val="250160"/>
      </a:accent5>
      <a:accent6>
        <a:srgbClr val="770129"/>
      </a:accent6>
      <a:hlink>
        <a:srgbClr val="E97807"/>
      </a:hlink>
      <a:folHlink>
        <a:srgbClr val="FAE009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536</TotalTime>
  <Words>83</Words>
  <Application>Microsoft Office PowerPoint</Application>
  <PresentationFormat>Custom</PresentationFormat>
  <Paragraphs>14</Paragraphs>
  <Slides>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Custom Design</vt:lpstr>
      <vt:lpstr>1_Custom Design</vt:lpstr>
      <vt:lpstr>2_Custom Design</vt:lpstr>
      <vt:lpstr>  Alteplase 50 mg</vt:lpstr>
    </vt:vector>
  </TitlesOfParts>
  <Company>The Barts and the London NHS Trust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Kesti Gossling</dc:creator>
  <cp:lastModifiedBy>Denny, Karyn</cp:lastModifiedBy>
  <cp:revision>52</cp:revision>
  <cp:lastPrinted>2017-10-26T12:02:16Z</cp:lastPrinted>
  <dcterms:created xsi:type="dcterms:W3CDTF">2013-08-15T08:24:30Z</dcterms:created>
  <dcterms:modified xsi:type="dcterms:W3CDTF">2026-05-18T13:10:48Z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WinDIP File ID">
    <vt:lpwstr>7479d21b-42ec-46ac-92c8-33dc42988b40</vt:lpwstr>
  </property>
</Properties>
</file>